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2008D3-5696-D8A5-AC23-737FF4D7BB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502170"/>
            <a:ext cx="6479383" cy="2400520"/>
          </a:xfrm>
        </p:spPr>
        <p:txBody>
          <a:bodyPr>
            <a:normAutofit/>
          </a:bodyPr>
          <a:lstStyle/>
          <a:p>
            <a:r>
              <a:rPr lang="fr-FR" sz="3200" dirty="0"/>
              <a:t>L’IBM 7030 Stretch : un </a:t>
            </a:r>
            <a:r>
              <a:rPr lang="fr-FR" sz="3200" dirty="0">
                <a:latin typeface="Arial Narrow" panose="020B0606020202030204" pitchFamily="34" charset="0"/>
              </a:rPr>
              <a:t>tournant</a:t>
            </a:r>
            <a:r>
              <a:rPr lang="fr-FR" sz="3200" dirty="0"/>
              <a:t> dans l’histoire de l’informatique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C16D7C9-3454-4514-104A-DB74AC88C2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985984"/>
            <a:ext cx="6400800" cy="194733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Présentation d’un objet culturel – TEC M1</a:t>
            </a:r>
          </a:p>
          <a:p>
            <a:r>
              <a:rPr lang="fr-FR" dirty="0">
                <a:solidFill>
                  <a:schemeClr val="bg1"/>
                </a:solidFill>
              </a:rPr>
              <a:t>DIABIRA Issa </a:t>
            </a:r>
          </a:p>
          <a:p>
            <a:r>
              <a:rPr lang="fr-FR" dirty="0">
                <a:solidFill>
                  <a:schemeClr val="bg1"/>
                </a:solidFill>
              </a:rPr>
              <a:t>DIAWARA Mohamed Drissa</a:t>
            </a:r>
          </a:p>
          <a:p>
            <a:r>
              <a:rPr lang="fr-FR" dirty="0">
                <a:solidFill>
                  <a:schemeClr val="bg1"/>
                </a:solidFill>
              </a:rPr>
              <a:t>10/11/2025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BE05F123-D56E-1A53-E148-825BF222A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9383" y="391461"/>
            <a:ext cx="5219032" cy="5112658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180E5F04-4921-6CDC-B60D-67F890FF21FA}"/>
              </a:ext>
            </a:extLst>
          </p:cNvPr>
          <p:cNvSpPr txBox="1"/>
          <p:nvPr/>
        </p:nvSpPr>
        <p:spPr>
          <a:xfrm>
            <a:off x="6400799" y="5610151"/>
            <a:ext cx="5791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Le premier superordinateur à avoir changé notre façon de penser la machine</a:t>
            </a:r>
          </a:p>
        </p:txBody>
      </p:sp>
    </p:spTree>
    <p:extLst>
      <p:ext uri="{BB962C8B-B14F-4D97-AF65-F5344CB8AC3E}">
        <p14:creationId xmlns:p14="http://schemas.microsoft.com/office/powerpoint/2010/main" val="4250792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3EB9F7-6672-9B7E-9B8B-A7620D889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388" y="-216748"/>
            <a:ext cx="8534400" cy="1507067"/>
          </a:xfrm>
        </p:spPr>
        <p:txBody>
          <a:bodyPr/>
          <a:lstStyle/>
          <a:p>
            <a:r>
              <a:rPr lang="fr-FR" dirty="0"/>
              <a:t>PLAN DE PRESENTATION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9FA8200-43A8-97A8-E4FA-2EC4F715144B}"/>
              </a:ext>
            </a:extLst>
          </p:cNvPr>
          <p:cNvSpPr txBox="1"/>
          <p:nvPr/>
        </p:nvSpPr>
        <p:spPr>
          <a:xfrm>
            <a:off x="447040" y="1206798"/>
            <a:ext cx="38892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>
                <a:solidFill>
                  <a:schemeClr val="bg1"/>
                </a:solidFill>
              </a:rPr>
              <a:t>1- Justificatif du choix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8AAB2C17-38EA-D52D-9870-49CB80904D41}"/>
              </a:ext>
            </a:extLst>
          </p:cNvPr>
          <p:cNvSpPr txBox="1"/>
          <p:nvPr/>
        </p:nvSpPr>
        <p:spPr>
          <a:xfrm>
            <a:off x="447040" y="1930140"/>
            <a:ext cx="69557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>
                <a:solidFill>
                  <a:schemeClr val="bg1"/>
                </a:solidFill>
              </a:rPr>
              <a:t>2- Le </a:t>
            </a:r>
            <a:r>
              <a:rPr lang="fr-FR" sz="2800" dirty="0">
                <a:solidFill>
                  <a:schemeClr val="bg1"/>
                </a:solidFill>
                <a:latin typeface="Arial Narrow" panose="020B0606020202030204" pitchFamily="34" charset="0"/>
              </a:rPr>
              <a:t>contexte</a:t>
            </a:r>
            <a:r>
              <a:rPr lang="fr-FR" sz="2800" dirty="0">
                <a:solidFill>
                  <a:schemeClr val="bg1"/>
                </a:solidFill>
              </a:rPr>
              <a:t> de création du IBM Stretch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F69B9FE-66EC-FD5A-AE1C-479A16DE959C}"/>
              </a:ext>
            </a:extLst>
          </p:cNvPr>
          <p:cNvSpPr txBox="1"/>
          <p:nvPr/>
        </p:nvSpPr>
        <p:spPr>
          <a:xfrm>
            <a:off x="447040" y="2715838"/>
            <a:ext cx="71176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>
                <a:solidFill>
                  <a:schemeClr val="bg1"/>
                </a:solidFill>
              </a:rPr>
              <a:t>3-  Son </a:t>
            </a:r>
            <a:r>
              <a:rPr lang="fr-FR" sz="2800" dirty="0">
                <a:solidFill>
                  <a:schemeClr val="bg1"/>
                </a:solidFill>
                <a:latin typeface="Arial Narrow" panose="020B0606020202030204" pitchFamily="34" charset="0"/>
              </a:rPr>
              <a:t>importance</a:t>
            </a:r>
            <a:r>
              <a:rPr lang="fr-FR" sz="2800" dirty="0">
                <a:solidFill>
                  <a:schemeClr val="bg1"/>
                </a:solidFill>
              </a:rPr>
              <a:t> culturelle et symbolique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9CCAED14-2C18-2A08-FF35-9B4AF4E4A03C}"/>
              </a:ext>
            </a:extLst>
          </p:cNvPr>
          <p:cNvSpPr txBox="1"/>
          <p:nvPr/>
        </p:nvSpPr>
        <p:spPr>
          <a:xfrm>
            <a:off x="402797" y="3429000"/>
            <a:ext cx="35221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>
                <a:solidFill>
                  <a:schemeClr val="bg1"/>
                </a:solidFill>
              </a:rPr>
              <a:t>4- </a:t>
            </a:r>
            <a:r>
              <a:rPr lang="fr-FR" sz="2800" dirty="0">
                <a:solidFill>
                  <a:schemeClr val="bg1"/>
                </a:solidFill>
                <a:latin typeface="Arial Narrow" panose="020B0606020202030204" pitchFamily="34" charset="0"/>
              </a:rPr>
              <a:t>Héritage</a:t>
            </a:r>
            <a:r>
              <a:rPr lang="fr-FR" sz="2800" dirty="0">
                <a:solidFill>
                  <a:schemeClr val="bg1"/>
                </a:solidFill>
              </a:rPr>
              <a:t> et impact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7E880F3-26DA-BCA5-C34B-84EF783DDF21}"/>
              </a:ext>
            </a:extLst>
          </p:cNvPr>
          <p:cNvSpPr txBox="1"/>
          <p:nvPr/>
        </p:nvSpPr>
        <p:spPr>
          <a:xfrm>
            <a:off x="447040" y="4226560"/>
            <a:ext cx="41312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>
                <a:solidFill>
                  <a:schemeClr val="bg1"/>
                </a:solidFill>
                <a:latin typeface="Arial Narrow" panose="020B0606020202030204" pitchFamily="34" charset="0"/>
              </a:rPr>
              <a:t>5- Conclusion</a:t>
            </a:r>
            <a:r>
              <a:rPr lang="fr-FR" sz="2800" dirty="0">
                <a:solidFill>
                  <a:schemeClr val="bg1"/>
                </a:solidFill>
              </a:rPr>
              <a:t> &amp; ouverture</a:t>
            </a:r>
          </a:p>
        </p:txBody>
      </p:sp>
    </p:spTree>
    <p:extLst>
      <p:ext uri="{BB962C8B-B14F-4D97-AF65-F5344CB8AC3E}">
        <p14:creationId xmlns:p14="http://schemas.microsoft.com/office/powerpoint/2010/main" val="1274106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741E2E-F0E9-D845-DDF1-57019B945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750" y="0"/>
            <a:ext cx="10411325" cy="1507067"/>
          </a:xfrm>
        </p:spPr>
        <p:txBody>
          <a:bodyPr/>
          <a:lstStyle/>
          <a:p>
            <a:r>
              <a:rPr lang="fr-FR" dirty="0">
                <a:latin typeface="Arial Narrow" panose="020B0606020202030204" pitchFamily="34" charset="0"/>
              </a:rPr>
              <a:t>1- Pourquoi avoir choisi cet objet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00A93B2-B8B8-4B04-8E99-9BAF473426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750" y="1792707"/>
            <a:ext cx="8534400" cy="2105526"/>
          </a:xfrm>
        </p:spPr>
        <p:txBody>
          <a:bodyPr/>
          <a:lstStyle/>
          <a:p>
            <a:r>
              <a:rPr lang="fr-FR" dirty="0"/>
              <a:t>Parce qu’il </a:t>
            </a:r>
            <a:r>
              <a:rPr lang="fr-FR" b="1" dirty="0"/>
              <a:t>symbolise les origines de l’informatique moderne</a:t>
            </a:r>
            <a:r>
              <a:rPr lang="fr-FR" dirty="0"/>
              <a:t>.</a:t>
            </a:r>
          </a:p>
          <a:p>
            <a:r>
              <a:rPr lang="fr-FR" dirty="0"/>
              <a:t>Parce qu’il a </a:t>
            </a:r>
            <a:r>
              <a:rPr lang="fr-FR" b="1" dirty="0"/>
              <a:t>révolutionné la puissance de calcul</a:t>
            </a:r>
            <a:r>
              <a:rPr lang="fr-FR" dirty="0"/>
              <a:t> au XXᵉ siècle.</a:t>
            </a:r>
          </a:p>
          <a:p>
            <a:r>
              <a:rPr lang="fr-FR" dirty="0"/>
              <a:t>Parce qu’il </a:t>
            </a:r>
            <a:r>
              <a:rPr lang="fr-FR" b="1" dirty="0"/>
              <a:t>a une signification particulière pour nous</a:t>
            </a:r>
            <a:r>
              <a:rPr lang="fr-FR" dirty="0"/>
              <a:t>, étudiants en informatique.</a:t>
            </a:r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A085CE3-19C1-D60C-02A3-B75382061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9686" y="4178484"/>
            <a:ext cx="3489824" cy="208462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3C17F9E0-E210-0BB8-503A-B877980C53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594" y="3740916"/>
            <a:ext cx="3946356" cy="2959767"/>
          </a:xfrm>
          <a:prstGeom prst="rect">
            <a:avLst/>
          </a:prstGeom>
        </p:spPr>
      </p:pic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CB44F869-9660-286D-D434-A86DFD25B4B4}"/>
              </a:ext>
            </a:extLst>
          </p:cNvPr>
          <p:cNvCxnSpPr>
            <a:cxnSpLocks/>
          </p:cNvCxnSpPr>
          <p:nvPr/>
        </p:nvCxnSpPr>
        <p:spPr>
          <a:xfrm>
            <a:off x="5329084" y="4955458"/>
            <a:ext cx="132279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9590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1ED4AC-051B-4F69-4EA9-85F5C947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05839" y="0"/>
            <a:ext cx="11973042" cy="1507067"/>
          </a:xfrm>
        </p:spPr>
        <p:txBody>
          <a:bodyPr/>
          <a:lstStyle/>
          <a:p>
            <a:pPr algn="ctr"/>
            <a:r>
              <a:rPr lang="fr-FR" dirty="0"/>
              <a:t>2- Le </a:t>
            </a:r>
            <a:r>
              <a:rPr lang="fr-FR" dirty="0">
                <a:latin typeface="Arial Narrow" panose="020B0606020202030204" pitchFamily="34" charset="0"/>
              </a:rPr>
              <a:t>contexte</a:t>
            </a:r>
            <a:r>
              <a:rPr lang="fr-FR" dirty="0"/>
              <a:t> de création du IBM Stretch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A7E44C0-222C-09AE-9A7D-699C9C4DF2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821" y="1849120"/>
            <a:ext cx="10080041" cy="4612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/>
              <a:t>Brefs points et chronologie visuelle</a:t>
            </a:r>
            <a:endParaRPr lang="fr-FR" dirty="0"/>
          </a:p>
          <a:p>
            <a:r>
              <a:rPr lang="fr-FR" dirty="0"/>
              <a:t> 1956 : début du projet chez IBM.</a:t>
            </a:r>
          </a:p>
          <a:p>
            <a:r>
              <a:rPr lang="fr-FR" dirty="0"/>
              <a:t> Objectif : créer un ordinateur </a:t>
            </a:r>
            <a:r>
              <a:rPr lang="fr-FR" b="1" dirty="0"/>
              <a:t>100 fois plus rapide</a:t>
            </a:r>
            <a:r>
              <a:rPr lang="fr-FR" dirty="0"/>
              <a:t> que les précédents.</a:t>
            </a:r>
          </a:p>
          <a:p>
            <a:r>
              <a:rPr lang="fr-FR" dirty="0"/>
              <a:t> Conçu pour le </a:t>
            </a:r>
            <a:r>
              <a:rPr lang="fr-FR" b="1" dirty="0"/>
              <a:t>Laboratoire de Los </a:t>
            </a:r>
            <a:r>
              <a:rPr lang="fr-FR" b="1" dirty="0" err="1"/>
              <a:t>Alamos</a:t>
            </a:r>
            <a:r>
              <a:rPr lang="fr-FR" dirty="0"/>
              <a:t> (recherche nucléaire).</a:t>
            </a:r>
          </a:p>
          <a:p>
            <a:r>
              <a:rPr lang="fr-FR" dirty="0"/>
              <a:t> 1961 : devient </a:t>
            </a:r>
            <a:r>
              <a:rPr lang="fr-FR" b="1" dirty="0"/>
              <a:t>le plus puissant ordinateur du monde</a:t>
            </a:r>
            <a:r>
              <a:rPr lang="fr-FR" dirty="0"/>
              <a:t>.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b="1" dirty="0"/>
              <a:t>Encadré “Innovations techniques” :</a:t>
            </a:r>
            <a:endParaRPr lang="fr-FR" dirty="0"/>
          </a:p>
          <a:p>
            <a:r>
              <a:rPr lang="fr-FR" dirty="0"/>
              <a:t> </a:t>
            </a:r>
            <a:r>
              <a:rPr lang="fr-FR" i="1" dirty="0"/>
              <a:t>Pipeline</a:t>
            </a:r>
            <a:endParaRPr lang="fr-FR" dirty="0"/>
          </a:p>
          <a:p>
            <a:r>
              <a:rPr lang="fr-FR" dirty="0"/>
              <a:t> </a:t>
            </a:r>
            <a:r>
              <a:rPr lang="fr-FR" i="1" dirty="0"/>
              <a:t>Mémoire cache</a:t>
            </a:r>
            <a:endParaRPr lang="fr-FR" dirty="0"/>
          </a:p>
          <a:p>
            <a:r>
              <a:rPr lang="fr-FR" dirty="0"/>
              <a:t> </a:t>
            </a:r>
            <a:r>
              <a:rPr lang="fr-FR" i="1" dirty="0"/>
              <a:t>Architecture hiérarchisée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88757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3633BD-AAEE-D7E2-12D3-C11B56098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05" y="-90864"/>
            <a:ext cx="11846560" cy="1507067"/>
          </a:xfrm>
        </p:spPr>
        <p:txBody>
          <a:bodyPr/>
          <a:lstStyle/>
          <a:p>
            <a:r>
              <a:rPr lang="fr-FR" dirty="0"/>
              <a:t>3- Son </a:t>
            </a:r>
            <a:r>
              <a:rPr lang="fr-FR" dirty="0">
                <a:latin typeface="Arial Narrow" panose="020B0606020202030204" pitchFamily="34" charset="0"/>
              </a:rPr>
              <a:t>importance</a:t>
            </a:r>
            <a:r>
              <a:rPr lang="fr-FR" dirty="0"/>
              <a:t> culturelle et symbolique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8D8DACE-DB73-46F3-6DED-6002058F219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1605" y="1849018"/>
            <a:ext cx="5237317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Symbole de la course technologique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pendant la guerre froide.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Objet culturel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: allie science, politique et prestige.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Symbole humain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: le rêve de dépasser les limites du calcul.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68589AA-87CF-7791-E0E9-C682853C8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922" y="1168400"/>
            <a:ext cx="6197568" cy="4632960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BFA4724B-57D4-61E1-7F4E-118F049EE17E}"/>
              </a:ext>
            </a:extLst>
          </p:cNvPr>
          <p:cNvSpPr txBox="1"/>
          <p:nvPr/>
        </p:nvSpPr>
        <p:spPr>
          <a:xfrm>
            <a:off x="5216842" y="5943272"/>
            <a:ext cx="55019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bg1"/>
                </a:solidFill>
                <a:latin typeface="Blackadder ITC" panose="04020505051007020D02" pitchFamily="82" charset="0"/>
              </a:rPr>
              <a:t>Stretch était plus qu’une machine : c’était une idée.</a:t>
            </a:r>
          </a:p>
        </p:txBody>
      </p:sp>
    </p:spTree>
    <p:extLst>
      <p:ext uri="{BB962C8B-B14F-4D97-AF65-F5344CB8AC3E}">
        <p14:creationId xmlns:p14="http://schemas.microsoft.com/office/powerpoint/2010/main" val="2784043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1FB4CE-CBFD-824E-DB95-4B28478B8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530" y="-104030"/>
            <a:ext cx="8534400" cy="1507067"/>
          </a:xfrm>
        </p:spPr>
        <p:txBody>
          <a:bodyPr/>
          <a:lstStyle/>
          <a:p>
            <a:r>
              <a:rPr lang="fr-FR" dirty="0">
                <a:latin typeface="Arial Narrow" panose="020B0606020202030204" pitchFamily="34" charset="0"/>
              </a:rPr>
              <a:t>4- Héritage</a:t>
            </a:r>
            <a:r>
              <a:rPr lang="fr-FR" dirty="0"/>
              <a:t> et impact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5EB733B-E44E-7766-1D93-83345C2D552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96240" y="948158"/>
            <a:ext cx="7498080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fr-FR" altLang="fr-FR" sz="1800" dirty="0">
                <a:solidFill>
                  <a:schemeClr val="bg1"/>
                </a:solidFill>
                <a:latin typeface="Arial" panose="020B0604020202020204" pitchFamily="34" charset="0"/>
              </a:rPr>
              <a:t>I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nspirateur direct de la </a:t>
            </a:r>
            <a:r>
              <a:rPr kumimoji="0" lang="fr-FR" altLang="fr-F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gamme IBM System/360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Introduction des </a:t>
            </a:r>
            <a:r>
              <a:rPr kumimoji="0" lang="fr-FR" altLang="fr-F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concepts fondamentaux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encore utilisés aujourd’hui.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Précurseur des </a:t>
            </a:r>
            <a:r>
              <a:rPr kumimoji="0" lang="fr-FR" altLang="fr-F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supercalculateurs modernes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et de la miniaturisation.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4EF9ED0-0DA9-4728-A3BE-87EF4F199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011" y="2997197"/>
            <a:ext cx="2306612" cy="305816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458CDBEE-7ACE-771F-2595-959474099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620" y="2997198"/>
            <a:ext cx="2163502" cy="3058159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E2B39FB-BA69-5B18-555A-88537CB587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1118" y="2997197"/>
            <a:ext cx="2306612" cy="3058159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C94BEB3-2775-E192-E1AB-A7CAF203B4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1727" y="2997200"/>
            <a:ext cx="2072063" cy="3058159"/>
          </a:xfrm>
          <a:prstGeom prst="rect">
            <a:avLst/>
          </a:prstGeom>
        </p:spPr>
      </p:pic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FB7F301C-4407-9B72-80CB-5E599436D411}"/>
              </a:ext>
            </a:extLst>
          </p:cNvPr>
          <p:cNvCxnSpPr>
            <a:cxnSpLocks/>
          </p:cNvCxnSpPr>
          <p:nvPr/>
        </p:nvCxnSpPr>
        <p:spPr>
          <a:xfrm>
            <a:off x="2804160" y="4815840"/>
            <a:ext cx="67465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A81CBC22-3FC9-B550-8201-41A0F6557E5D}"/>
              </a:ext>
            </a:extLst>
          </p:cNvPr>
          <p:cNvCxnSpPr>
            <a:cxnSpLocks/>
          </p:cNvCxnSpPr>
          <p:nvPr/>
        </p:nvCxnSpPr>
        <p:spPr>
          <a:xfrm>
            <a:off x="9062720" y="4815840"/>
            <a:ext cx="68724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600FB62A-20F5-7C29-C4A7-EA34ABDA38F6}"/>
              </a:ext>
            </a:extLst>
          </p:cNvPr>
          <p:cNvCxnSpPr>
            <a:cxnSpLocks/>
          </p:cNvCxnSpPr>
          <p:nvPr/>
        </p:nvCxnSpPr>
        <p:spPr>
          <a:xfrm>
            <a:off x="5852160" y="4805680"/>
            <a:ext cx="61623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148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1141E0-2296-03BD-329B-1E74BA58D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2268" y="247226"/>
            <a:ext cx="8534400" cy="1507067"/>
          </a:xfrm>
        </p:spPr>
        <p:txBody>
          <a:bodyPr/>
          <a:lstStyle/>
          <a:p>
            <a:r>
              <a:rPr lang="fr-FR" dirty="0">
                <a:latin typeface="Arial Narrow" panose="020B0606020202030204" pitchFamily="34" charset="0"/>
              </a:rPr>
              <a:t>5- Conclusion</a:t>
            </a:r>
            <a:r>
              <a:rPr lang="fr-FR" dirty="0"/>
              <a:t> &amp; ouverture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7D847E3-AAF2-C30D-742F-7122797C44E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21615" y="1679832"/>
            <a:ext cx="10090785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Le Stretch est </a:t>
            </a:r>
            <a:r>
              <a:rPr kumimoji="0" lang="fr-FR" altLang="fr-F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le pont entre le passé et le présent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de l’informatique.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fr-FR" altLang="fr-FR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Il incarne </a:t>
            </a:r>
            <a:r>
              <a:rPr kumimoji="0" lang="fr-FR" altLang="fr-F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la passion humaine pour le progrès technologique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fr-FR" altLang="fr-FR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Et demain ? Peut-être une nouvelle révolution : </a:t>
            </a:r>
            <a:r>
              <a:rPr kumimoji="0" lang="fr-FR" altLang="fr-F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l’ordinateur quantique</a:t>
            </a:r>
            <a:endParaRPr kumimoji="0" lang="fr-FR" altLang="fr-FR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9BB7759-833C-26EE-D9CE-9BD2A9434A57}"/>
              </a:ext>
            </a:extLst>
          </p:cNvPr>
          <p:cNvSpPr txBox="1"/>
          <p:nvPr/>
        </p:nvSpPr>
        <p:spPr>
          <a:xfrm>
            <a:off x="16828" y="6106160"/>
            <a:ext cx="3687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latin typeface="Arial Narrow" panose="020B0606020202030204" pitchFamily="34" charset="0"/>
              </a:rPr>
              <a:t>Merci de votre attention ! Des questions ?</a:t>
            </a:r>
          </a:p>
        </p:txBody>
      </p:sp>
    </p:spTree>
    <p:extLst>
      <p:ext uri="{BB962C8B-B14F-4D97-AF65-F5344CB8AC3E}">
        <p14:creationId xmlns:p14="http://schemas.microsoft.com/office/powerpoint/2010/main" val="1628699949"/>
      </p:ext>
    </p:extLst>
  </p:cSld>
  <p:clrMapOvr>
    <a:masterClrMapping/>
  </p:clrMapOvr>
</p:sld>
</file>

<file path=ppt/theme/theme1.xml><?xml version="1.0" encoding="utf-8"?>
<a:theme xmlns:a="http://schemas.openxmlformats.org/drawingml/2006/main" name="Secteur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101</TotalTime>
  <Words>304</Words>
  <Application>Microsoft Office PowerPoint</Application>
  <PresentationFormat>Grand écran</PresentationFormat>
  <Paragraphs>47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Arial</vt:lpstr>
      <vt:lpstr>Arial Narrow</vt:lpstr>
      <vt:lpstr>Blackadder ITC</vt:lpstr>
      <vt:lpstr>Century Gothic</vt:lpstr>
      <vt:lpstr>Wingdings 3</vt:lpstr>
      <vt:lpstr>Secteur</vt:lpstr>
      <vt:lpstr>L’IBM 7030 Stretch : un tournant dans l’histoire de l’informatique</vt:lpstr>
      <vt:lpstr>PLAN DE PRESENTATION</vt:lpstr>
      <vt:lpstr>1- Pourquoi avoir choisi cet objet ?</vt:lpstr>
      <vt:lpstr>2- Le contexte de création du IBM Stretch</vt:lpstr>
      <vt:lpstr>3- Son importance culturelle et symbolique</vt:lpstr>
      <vt:lpstr>4- Héritage et impact</vt:lpstr>
      <vt:lpstr>5- Conclusion &amp; ouverture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Mohamed Drissa Diawara</dc:creator>
  <cp:lastModifiedBy>Mohamed Drissa Diawara</cp:lastModifiedBy>
  <cp:revision>1</cp:revision>
  <dcterms:created xsi:type="dcterms:W3CDTF">2025-11-07T13:49:23Z</dcterms:created>
  <dcterms:modified xsi:type="dcterms:W3CDTF">2025-11-07T15:31:11Z</dcterms:modified>
</cp:coreProperties>
</file>

<file path=docProps/thumbnail.jpeg>
</file>